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slideLayouts/slideLayout16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  <p:sldMasterId id="2147483661" r:id="rId2"/>
  </p:sldMasterIdLst>
  <p:notesMasterIdLst>
    <p:notesMasterId r:id="rId17"/>
  </p:notesMasterIdLst>
  <p:handoutMasterIdLst>
    <p:handoutMasterId r:id="rId18"/>
  </p:handoutMasterIdLst>
  <p:sldIdLst>
    <p:sldId id="314" r:id="rId3"/>
    <p:sldId id="301" r:id="rId4"/>
    <p:sldId id="322" r:id="rId5"/>
    <p:sldId id="302" r:id="rId6"/>
    <p:sldId id="303" r:id="rId7"/>
    <p:sldId id="304" r:id="rId8"/>
    <p:sldId id="306" r:id="rId9"/>
    <p:sldId id="305" r:id="rId10"/>
    <p:sldId id="307" r:id="rId11"/>
    <p:sldId id="308" r:id="rId12"/>
    <p:sldId id="315" r:id="rId13"/>
    <p:sldId id="321" r:id="rId14"/>
    <p:sldId id="320" r:id="rId15"/>
    <p:sldId id="319" r:id="rId1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47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09BC5AA-1427-417D-A436-CB5C2EC60AE9}" type="datetimeFigureOut">
              <a:rPr lang="zh-TW" altLang="en-US" smtClean="0"/>
              <a:pPr/>
              <a:t>2024/3/31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4DFB60-3076-48B4-AB82-D6787A812EC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73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4C5B5ED-2207-4BDE-B6CC-EAD246BCFFA3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C5B5ED-2207-4BDE-B6CC-EAD246BCFFA3}" type="slidenum">
              <a:rPr lang="en-US" altLang="zh-TW" smtClean="0"/>
              <a:pPr/>
              <a:t>2</a:t>
            </a:fld>
            <a:endParaRPr lang="en-US" altLang="zh-TW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C5B5ED-2207-4BDE-B6CC-EAD246BCFFA3}" type="slidenum">
              <a:rPr lang="en-US" altLang="zh-TW" smtClean="0"/>
              <a:pPr/>
              <a:t>11</a:t>
            </a:fld>
            <a:endParaRPr lang="en-US" altLang="zh-TW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C5B5ED-2207-4BDE-B6CC-EAD246BCFFA3}" type="slidenum">
              <a:rPr lang="en-US" altLang="zh-TW" smtClean="0"/>
              <a:pPr/>
              <a:t>12</a:t>
            </a:fld>
            <a:endParaRPr lang="en-US" altLang="zh-TW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C5B5ED-2207-4BDE-B6CC-EAD246BCFFA3}" type="slidenum">
              <a:rPr lang="en-US" altLang="zh-TW" smtClean="0"/>
              <a:pPr/>
              <a:t>13</a:t>
            </a:fld>
            <a:endParaRPr lang="en-US" altLang="zh-TW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C5B5ED-2207-4BDE-B6CC-EAD246BCFFA3}" type="slidenum">
              <a:rPr lang="en-US" altLang="zh-TW" smtClean="0"/>
              <a:pPr/>
              <a:t>14</a:t>
            </a:fld>
            <a:endParaRPr lang="en-US" altLang="zh-TW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C5B5ED-2207-4BDE-B6CC-EAD246BCFFA3}" type="slidenum">
              <a:rPr lang="en-US" altLang="zh-TW" smtClean="0"/>
              <a:pPr/>
              <a:t>3</a:t>
            </a:fld>
            <a:endParaRPr lang="en-US" altLang="zh-TW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C5B5ED-2207-4BDE-B6CC-EAD246BCFFA3}" type="slidenum">
              <a:rPr lang="en-US" altLang="zh-TW" smtClean="0"/>
              <a:pPr/>
              <a:t>4</a:t>
            </a:fld>
            <a:endParaRPr lang="en-US" altLang="zh-TW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C5B5ED-2207-4BDE-B6CC-EAD246BCFFA3}" type="slidenum">
              <a:rPr lang="en-US" altLang="zh-TW" smtClean="0"/>
              <a:pPr/>
              <a:t>5</a:t>
            </a:fld>
            <a:endParaRPr lang="en-US" altLang="zh-TW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C5B5ED-2207-4BDE-B6CC-EAD246BCFFA3}" type="slidenum">
              <a:rPr lang="en-US" altLang="zh-TW" smtClean="0"/>
              <a:pPr/>
              <a:t>6</a:t>
            </a:fld>
            <a:endParaRPr lang="en-US" altLang="zh-TW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C5B5ED-2207-4BDE-B6CC-EAD246BCFFA3}" type="slidenum">
              <a:rPr lang="en-US" altLang="zh-TW" smtClean="0"/>
              <a:pPr/>
              <a:t>7</a:t>
            </a:fld>
            <a:endParaRPr lang="en-US" altLang="zh-TW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C5B5ED-2207-4BDE-B6CC-EAD246BCFFA3}" type="slidenum">
              <a:rPr lang="en-US" altLang="zh-TW" smtClean="0"/>
              <a:pPr/>
              <a:t>8</a:t>
            </a:fld>
            <a:endParaRPr lang="en-US" altLang="zh-TW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C5B5ED-2207-4BDE-B6CC-EAD246BCFFA3}" type="slidenum">
              <a:rPr lang="en-US" altLang="zh-TW" smtClean="0"/>
              <a:pPr/>
              <a:t>9</a:t>
            </a:fld>
            <a:endParaRPr lang="en-US" altLang="zh-TW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C5B5ED-2207-4BDE-B6CC-EAD246BCFFA3}" type="slidenum">
              <a:rPr lang="en-US" altLang="zh-TW" smtClean="0"/>
              <a:pPr/>
              <a:t>10</a:t>
            </a:fld>
            <a:endParaRPr lang="en-US" altLang="zh-TW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4"/>
          <p:cNvSpPr>
            <a:spLocks/>
          </p:cNvSpPr>
          <p:nvPr/>
        </p:nvSpPr>
        <p:spPr bwMode="auto">
          <a:xfrm>
            <a:off x="285750" y="2803525"/>
            <a:ext cx="1588" cy="3035300"/>
          </a:xfrm>
          <a:custGeom>
            <a:avLst/>
            <a:gdLst>
              <a:gd name="T0" fmla="*/ 0 h 1912"/>
              <a:gd name="T1" fmla="*/ 6 h 1912"/>
              <a:gd name="T2" fmla="*/ 6 h 1912"/>
              <a:gd name="T3" fmla="*/ 60 h 1912"/>
              <a:gd name="T4" fmla="*/ 1912 h 1912"/>
              <a:gd name="T5" fmla="*/ 1912 h 1912"/>
              <a:gd name="T6" fmla="*/ 0 h 1912"/>
              <a:gd name="T7" fmla="*/ 0 h 1912"/>
            </a:gdLst>
            <a:ahLst/>
            <a:cxnLst>
              <a:cxn ang="0">
                <a:pos x="0" y="T0"/>
              </a:cxn>
              <a:cxn ang="0">
                <a:pos x="0" y="T1"/>
              </a:cxn>
              <a:cxn ang="0">
                <a:pos x="0" y="T2"/>
              </a:cxn>
              <a:cxn ang="0">
                <a:pos x="0" y="T3"/>
              </a:cxn>
              <a:cxn ang="0">
                <a:pos x="0" y="T4"/>
              </a:cxn>
              <a:cxn ang="0">
                <a:pos x="0" y="T5"/>
              </a:cxn>
              <a:cxn ang="0">
                <a:pos x="0" y="T6"/>
              </a:cxn>
              <a:cxn ang="0">
                <a:pos x="0" y="T7"/>
              </a:cxn>
            </a:cxnLst>
            <a:rect l="0" t="0" r="r" b="b"/>
            <a:pathLst>
              <a:path h="1912">
                <a:moveTo>
                  <a:pt x="0" y="0"/>
                </a:moveTo>
                <a:lnTo>
                  <a:pt x="0" y="6"/>
                </a:lnTo>
                <a:lnTo>
                  <a:pt x="0" y="6"/>
                </a:lnTo>
                <a:lnTo>
                  <a:pt x="0" y="60"/>
                </a:lnTo>
                <a:lnTo>
                  <a:pt x="0" y="1912"/>
                </a:lnTo>
                <a:lnTo>
                  <a:pt x="0" y="1912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rgbClr val="6BBA27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49506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997075"/>
            <a:ext cx="7772400" cy="1431925"/>
          </a:xfrm>
        </p:spPr>
        <p:txBody>
          <a:bodyPr anchor="b" anchorCtr="1"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49507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7CD67C9-BB36-4DEF-8C32-7FA83076F9E7}" type="slidenum">
              <a:rPr lang="en-US" altLang="zh-TW"/>
              <a:pPr/>
              <a:t>‹#›</a:t>
            </a:fld>
            <a:endParaRPr lang="en-US" altLang="zh-TW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AF35EFE-54D1-4A0E-9C32-933C0BFB5A60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92100"/>
            <a:ext cx="2057400" cy="5727700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92100"/>
            <a:ext cx="6019800" cy="5727700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9BC8727-4C79-4015-896E-523223149746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 smtClean="0"/>
              <a:t>按一下以編輯母片副標題樣式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7C6E086-622E-4F00-B093-C5A16EA8423A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330362C-851F-46DD-AE6B-AAFBE223DFBE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27A2AF4-1C2F-42B9-BFC6-B2E0EDA7C4AC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8ACC676-D3A8-4A9A-8AC4-8974F44A25DB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1806B86-38CC-4A95-9DE3-02FFCC903B9C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F2743A7-2128-4978-971A-9A0281247C6D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723FE7C-0B0E-465D-8779-01532D665094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BC1F624-413E-4855-B3F5-61349C50F31E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64EFB02-268E-4D8E-A3AD-7ACEF8A43AAA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3B050C9-DDAB-4E1C-A164-5D4D2E095D81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66D8501-96E0-423A-8C12-0D78FA1BABE3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5CEB6A5-DCFF-4E86-9E88-F42029048D25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5563CD5-EC12-48D9-9DE4-191554C4C608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9050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9050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E9EFD95-4F89-4436-876E-A126F9A68537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356134E-5802-4A24-B0C6-9FC45AC122F2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E833600-D5AC-494D-BE3B-F85172CF3ADF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3D6DA17-4621-4B7C-B0B3-0A2AA096D6BA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27E57D-23BE-49AF-9C15-39C4BDD8A9B6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72E8C8F-39C6-4B89-BB3E-29A51ACAD686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>
            <a:duotone>
              <a:schemeClr val="bg1"/>
              <a:srgbClr val="FFFFFF"/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92100"/>
            <a:ext cx="8229600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4848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05000"/>
            <a:ext cx="82296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4848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848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848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新細明體" charset="-120"/>
              </a:defRPr>
            </a:lvl1pPr>
          </a:lstStyle>
          <a:p>
            <a:fld id="{ED558005-7B30-4A4F-BB17-77F827975047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15" r:id="rId1"/>
    <p:sldLayoutId id="2147483694" r:id="rId2"/>
    <p:sldLayoutId id="2147483695" r:id="rId3"/>
    <p:sldLayoutId id="2147483696" r:id="rId4"/>
    <p:sldLayoutId id="2147483697" r:id="rId5"/>
    <p:sldLayoutId id="2147483698" r:id="rId6"/>
    <p:sldLayoutId id="2147483699" r:id="rId7"/>
    <p:sldLayoutId id="2147483700" r:id="rId8"/>
    <p:sldLayoutId id="2147483701" r:id="rId9"/>
    <p:sldLayoutId id="2147483702" r:id="rId10"/>
    <p:sldLayoutId id="2147483703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20000"/>
        <a:buChar char="•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Tahoma" pitchFamily="34" charset="0"/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20000"/>
        <a:buChar char="•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Tahoma" pitchFamily="34" charset="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mtClean="0"/>
              <a:t>Click to edit Master title style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</a:p>
        </p:txBody>
      </p:sp>
      <p:sp>
        <p:nvSpPr>
          <p:cNvPr id="36045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6045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6045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  <a:ea typeface="新細明體" charset="-120"/>
              </a:defRPr>
            </a:lvl1pPr>
          </a:lstStyle>
          <a:p>
            <a:fld id="{6DC56E8D-C0DB-4AB6-98C3-A5922155CA11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4" r:id="rId1"/>
    <p:sldLayoutId id="2147483705" r:id="rId2"/>
    <p:sldLayoutId id="2147483706" r:id="rId3"/>
    <p:sldLayoutId id="2147483707" r:id="rId4"/>
    <p:sldLayoutId id="2147483708" r:id="rId5"/>
    <p:sldLayoutId id="2147483709" r:id="rId6"/>
    <p:sldLayoutId id="2147483710" r:id="rId7"/>
    <p:sldLayoutId id="2147483711" r:id="rId8"/>
    <p:sldLayoutId id="2147483712" r:id="rId9"/>
    <p:sldLayoutId id="2147483713" r:id="rId10"/>
    <p:sldLayoutId id="214748371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8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圖片 1" descr="the-biblical-feast-of-firstfruits-how-it-explains-a-great-mystery_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矩形 2"/>
          <p:cNvSpPr/>
          <p:nvPr/>
        </p:nvSpPr>
        <p:spPr>
          <a:xfrm>
            <a:off x="2362200" y="381000"/>
            <a:ext cx="6629400" cy="27699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en-US" sz="7200" b="1" kern="10" dirty="0" smtClean="0">
                <a:ln w="38100">
                  <a:solidFill>
                    <a:srgbClr val="00004E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FFFFCC">
                        <a:alpha val="71999"/>
                      </a:srgbClr>
                    </a:gs>
                    <a:gs pos="100000">
                      <a:srgbClr val="CC9900">
                        <a:alpha val="68999"/>
                      </a:srgbClr>
                    </a:gs>
                  </a:gsLst>
                  <a:lin ang="5400000" scaled="1"/>
                </a:gradFill>
                <a:latin typeface="Arial Unicode MS"/>
                <a:ea typeface="Arial Unicode MS"/>
                <a:cs typeface="Arial Unicode MS"/>
              </a:rPr>
              <a:t>初熟節的果子</a:t>
            </a:r>
            <a:endParaRPr lang="en-US" altLang="zh-CN" sz="7200" b="1" kern="10" dirty="0" smtClean="0">
              <a:ln w="38100">
                <a:solidFill>
                  <a:srgbClr val="00004E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FFFFCC">
                      <a:alpha val="71999"/>
                    </a:srgbClr>
                  </a:gs>
                  <a:gs pos="100000">
                    <a:srgbClr val="CC9900">
                      <a:alpha val="68999"/>
                    </a:srgbClr>
                  </a:gs>
                </a:gsLst>
                <a:lin ang="5400000" scaled="1"/>
              </a:gradFill>
              <a:latin typeface="Arial Unicode MS"/>
              <a:ea typeface="Arial Unicode MS"/>
              <a:cs typeface="Arial Unicode MS"/>
            </a:endParaRPr>
          </a:p>
          <a:p>
            <a:pPr algn="ctr"/>
            <a:r>
              <a:rPr lang="zh-CN" altLang="en-US" sz="5400" b="1" kern="10" dirty="0" smtClean="0">
                <a:ln w="38100">
                  <a:solidFill>
                    <a:srgbClr val="00004E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FFFFCC">
                        <a:alpha val="71999"/>
                      </a:srgbClr>
                    </a:gs>
                    <a:gs pos="100000">
                      <a:srgbClr val="CC9900">
                        <a:alpha val="68999"/>
                      </a:srgbClr>
                    </a:gs>
                  </a:gsLst>
                  <a:lin ang="5400000" scaled="1"/>
                </a:gradFill>
                <a:latin typeface="Arial Unicode MS"/>
                <a:ea typeface="Arial Unicode MS"/>
                <a:cs typeface="Arial Unicode MS"/>
              </a:rPr>
              <a:t>劉益仁牧師</a:t>
            </a:r>
            <a:endParaRPr lang="en-US" altLang="zh-CN" sz="5400" b="1" kern="10" dirty="0" smtClean="0">
              <a:ln w="38100">
                <a:solidFill>
                  <a:srgbClr val="00004E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FFFFCC">
                      <a:alpha val="71999"/>
                    </a:srgbClr>
                  </a:gs>
                  <a:gs pos="100000">
                    <a:srgbClr val="CC9900">
                      <a:alpha val="68999"/>
                    </a:srgbClr>
                  </a:gs>
                </a:gsLst>
                <a:lin ang="5400000" scaled="1"/>
              </a:gradFill>
              <a:latin typeface="Arial Unicode MS"/>
              <a:ea typeface="Arial Unicode MS"/>
              <a:cs typeface="Arial Unicode MS"/>
            </a:endParaRPr>
          </a:p>
          <a:p>
            <a:pPr algn="ctr"/>
            <a:r>
              <a:rPr lang="en-US" altLang="zh-TW" sz="4800" b="1" kern="10" dirty="0" smtClean="0">
                <a:ln w="38100">
                  <a:solidFill>
                    <a:srgbClr val="00004E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FFFFCC">
                        <a:alpha val="71999"/>
                      </a:srgbClr>
                    </a:gs>
                    <a:gs pos="100000">
                      <a:srgbClr val="CC9900">
                        <a:alpha val="68999"/>
                      </a:srgbClr>
                    </a:gs>
                  </a:gsLst>
                  <a:lin ang="5400000" scaled="1"/>
                </a:gradFill>
                <a:latin typeface="Arial Unicode MS"/>
                <a:ea typeface="Arial Unicode MS"/>
                <a:cs typeface="Arial Unicode MS"/>
              </a:rPr>
              <a:t>eastbayagape.org</a:t>
            </a:r>
            <a:endParaRPr lang="zh-TW" altLang="en-US" sz="4800" b="1" kern="10" dirty="0">
              <a:ln w="38100">
                <a:solidFill>
                  <a:srgbClr val="00004E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FFFFCC">
                      <a:alpha val="71999"/>
                    </a:srgbClr>
                  </a:gs>
                  <a:gs pos="100000">
                    <a:srgbClr val="CC9900">
                      <a:alpha val="68999"/>
                    </a:srgbClr>
                  </a:gs>
                </a:gsLst>
                <a:lin ang="5400000" scaled="1"/>
              </a:gradFill>
              <a:latin typeface="Arial Unicode MS"/>
              <a:ea typeface="Arial Unicode MS"/>
              <a:cs typeface="Arial Unicode MS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0" y="381000"/>
            <a:ext cx="8229600" cy="4114800"/>
          </a:xfrm>
        </p:spPr>
        <p:txBody>
          <a:bodyPr/>
          <a:lstStyle/>
          <a:p>
            <a:r>
              <a:rPr lang="zh-TW" altLang="en-US" sz="4000" b="1" dirty="0" smtClean="0"/>
              <a:t>今日的基督徒在屬靈的意義上，也是</a:t>
            </a:r>
            <a:r>
              <a:rPr lang="zh-TW" altLang="en-US" sz="4000" b="1" dirty="0" smtClean="0">
                <a:solidFill>
                  <a:srgbClr val="FFFF00"/>
                </a:solidFill>
              </a:rPr>
              <a:t>初熟的果子</a:t>
            </a:r>
            <a:r>
              <a:rPr lang="zh-TW" altLang="en-US" sz="4000" b="1" dirty="0" smtClean="0"/>
              <a:t>（雅</a:t>
            </a:r>
            <a:r>
              <a:rPr lang="en-US" altLang="zh-TW" sz="4000" b="1" dirty="0" smtClean="0"/>
              <a:t>1:18</a:t>
            </a:r>
            <a:r>
              <a:rPr lang="zh-TW" altLang="en-US" sz="4000" b="1" dirty="0" smtClean="0"/>
              <a:t>，啟</a:t>
            </a:r>
            <a:r>
              <a:rPr lang="en-US" altLang="zh-TW" sz="4000" b="1" dirty="0" smtClean="0"/>
              <a:t>14:4</a:t>
            </a:r>
            <a:r>
              <a:rPr lang="zh-TW" altLang="en-US" sz="4000" b="1" dirty="0" smtClean="0"/>
              <a:t>），特別的奉給神作新約的祭司，也透過搖祭十字架上主耶穌的救贖、流血、復活的大能重生</a:t>
            </a:r>
            <a:endParaRPr lang="en-US" altLang="zh-TW" sz="4000" b="1" dirty="0" smtClean="0"/>
          </a:p>
          <a:p>
            <a:r>
              <a:rPr lang="zh-CN" altLang="en-US" sz="4000" b="1" u="sng" dirty="0" smtClean="0"/>
              <a:t>也有長子的名份</a:t>
            </a:r>
            <a:r>
              <a:rPr lang="zh-CN" altLang="en-US" sz="4000" b="1" dirty="0" smtClean="0"/>
              <a:t>。來</a:t>
            </a:r>
            <a:r>
              <a:rPr lang="en-US" sz="4000" b="1" dirty="0" smtClean="0"/>
              <a:t>12:23 </a:t>
            </a:r>
            <a:r>
              <a:rPr lang="zh-TW" altLang="en-US" sz="4000" b="1" dirty="0" smtClean="0"/>
              <a:t>有</a:t>
            </a:r>
            <a:r>
              <a:rPr lang="zh-TW" altLang="en-US" sz="4000" b="1" dirty="0" smtClean="0">
                <a:solidFill>
                  <a:srgbClr val="FFFF00"/>
                </a:solidFill>
              </a:rPr>
              <a:t>在天上諸長子之會所共聚的總會</a:t>
            </a:r>
            <a:r>
              <a:rPr lang="zh-TW" altLang="en-US" sz="4000" b="1" dirty="0" smtClean="0"/>
              <a:t>名</a:t>
            </a:r>
            <a:r>
              <a:rPr lang="en-US" altLang="zh-TW" sz="4000" b="1" dirty="0" smtClean="0"/>
              <a:t>【</a:t>
            </a:r>
            <a:r>
              <a:rPr lang="zh-TW" altLang="en-US" sz="4000" b="1" dirty="0" smtClean="0"/>
              <a:t>已經被</a:t>
            </a:r>
            <a:r>
              <a:rPr lang="en-US" altLang="zh-TW" sz="4000" b="1" dirty="0" smtClean="0"/>
              <a:t>】</a:t>
            </a:r>
            <a:r>
              <a:rPr lang="zh-TW" altLang="en-US" sz="4000" b="1" dirty="0" smtClean="0"/>
              <a:t>錄（登記），有審判眾人的　神和</a:t>
            </a:r>
            <a:r>
              <a:rPr lang="en-US" altLang="zh-TW" sz="4000" b="1" dirty="0" smtClean="0"/>
              <a:t>【</a:t>
            </a:r>
            <a:r>
              <a:rPr lang="zh-TW" altLang="en-US" sz="4000" b="1" dirty="0" smtClean="0"/>
              <a:t>已經</a:t>
            </a:r>
            <a:r>
              <a:rPr lang="en-US" altLang="zh-TW" sz="4000" b="1" dirty="0" smtClean="0"/>
              <a:t>】</a:t>
            </a:r>
            <a:r>
              <a:rPr lang="zh-TW" altLang="en-US" sz="4000" b="1" dirty="0" smtClean="0"/>
              <a:t>被成全（</a:t>
            </a:r>
            <a:r>
              <a:rPr lang="zh-TW" altLang="en-US" sz="4000" b="1" i="1" dirty="0" smtClean="0"/>
              <a:t>成聖</a:t>
            </a:r>
            <a:r>
              <a:rPr lang="zh-TW" altLang="en-US" sz="4000" b="1" dirty="0" smtClean="0"/>
              <a:t>）之義人的靈魂，</a:t>
            </a:r>
            <a:endParaRPr lang="zh-TW" altLang="en-US" sz="4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990600"/>
            <a:ext cx="9144000" cy="5562600"/>
          </a:xfrm>
        </p:spPr>
        <p:txBody>
          <a:bodyPr/>
          <a:lstStyle/>
          <a:p>
            <a:pPr lvl="0"/>
            <a:r>
              <a:rPr lang="zh-TW" altLang="en-US" sz="4000" b="1" dirty="0" smtClean="0"/>
              <a:t>主是大祭司，必須先到神那裡獻上</a:t>
            </a:r>
            <a:r>
              <a:rPr lang="zh-CN" altLang="en-US" sz="4000" b="1" dirty="0" smtClean="0"/>
              <a:t>搖祭</a:t>
            </a:r>
            <a:r>
              <a:rPr lang="zh-TW" altLang="en-US" sz="4000" b="1" dirty="0" smtClean="0"/>
              <a:t>初熟的果子（</a:t>
            </a:r>
            <a:r>
              <a:rPr lang="zh-TW" altLang="en-US" sz="4000" b="1" u="sng" dirty="0" smtClean="0">
                <a:solidFill>
                  <a:srgbClr val="FFFF00"/>
                </a:solidFill>
              </a:rPr>
              <a:t>神是第一優先，因祂的祝福才有豐收</a:t>
            </a:r>
            <a:r>
              <a:rPr lang="zh-TW" altLang="en-US" sz="4000" b="1" dirty="0" smtClean="0"/>
              <a:t>）；若不先</a:t>
            </a:r>
            <a:r>
              <a:rPr lang="zh-CN" altLang="en-US" sz="4000" b="1" dirty="0" smtClean="0"/>
              <a:t>以</a:t>
            </a:r>
            <a:r>
              <a:rPr lang="zh-TW" altLang="en-US" sz="4000" b="1" dirty="0" smtClean="0"/>
              <a:t>感恩獻上，人就不可以吃地上的產物，也沒有人會跟著復活（太</a:t>
            </a:r>
            <a:r>
              <a:rPr lang="en-US" sz="4000" b="1" dirty="0" smtClean="0"/>
              <a:t>27:53</a:t>
            </a:r>
            <a:r>
              <a:rPr lang="zh-TW" altLang="en-US" sz="4000" b="1" dirty="0" smtClean="0"/>
              <a:t>，弗</a:t>
            </a:r>
            <a:r>
              <a:rPr lang="en-US" sz="4000" b="1" dirty="0" smtClean="0"/>
              <a:t>4:8</a:t>
            </a:r>
            <a:r>
              <a:rPr lang="zh-TW" altLang="en-US" sz="4000" b="1" dirty="0" smtClean="0"/>
              <a:t>）</a:t>
            </a:r>
            <a:endParaRPr lang="en-US" altLang="zh-TW" sz="4000" b="1" dirty="0" smtClean="0"/>
          </a:p>
          <a:p>
            <a:r>
              <a:rPr lang="zh-CN" altLang="en-US" sz="4000" b="1" dirty="0" smtClean="0">
                <a:solidFill>
                  <a:srgbClr val="FFFF00"/>
                </a:solidFill>
              </a:rPr>
              <a:t>信徒也必須先獻上自己當作活的搖祭，像耶穌一樣</a:t>
            </a:r>
            <a:r>
              <a:rPr lang="zh-CN" altLang="en-US" sz="4000" b="1" dirty="0" smtClean="0"/>
              <a:t>！</a:t>
            </a:r>
            <a:r>
              <a:rPr lang="zh-TW" altLang="en-US" sz="4000" b="1" dirty="0" smtClean="0"/>
              <a:t>初熟的果子代表了其餘的果子，基督怎樣復活，其形體，得榮耀，我們將來也和祂一樣。</a:t>
            </a:r>
            <a:endParaRPr lang="en-US" sz="4000" b="1" dirty="0" smtClean="0"/>
          </a:p>
          <a:p>
            <a:pPr lvl="0"/>
            <a:endParaRPr lang="en-US" altLang="zh-TW" sz="4400" b="1" dirty="0" smtClean="0"/>
          </a:p>
          <a:p>
            <a:pPr lvl="0"/>
            <a:endParaRPr lang="en-US" sz="4400" b="1" dirty="0" smtClean="0"/>
          </a:p>
          <a:p>
            <a:pPr lvl="0"/>
            <a:endParaRPr lang="en-US" sz="4400" dirty="0" smtClean="0"/>
          </a:p>
          <a:p>
            <a:pPr lvl="0"/>
            <a:endParaRPr lang="zh-TW" altLang="zh-TW" sz="4400" b="1" dirty="0"/>
          </a:p>
        </p:txBody>
      </p:sp>
      <p:sp>
        <p:nvSpPr>
          <p:cNvPr id="12800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8229600" cy="1143000"/>
          </a:xfrm>
        </p:spPr>
        <p:txBody>
          <a:bodyPr/>
          <a:lstStyle/>
          <a:p>
            <a:pPr algn="ctr"/>
            <a:r>
              <a:rPr lang="zh-CN" altLang="en-US" b="1" dirty="0" smtClean="0"/>
              <a:t>結語</a:t>
            </a:r>
            <a:r>
              <a:rPr lang="en-US" altLang="zh-CN" b="1" dirty="0" smtClean="0"/>
              <a:t>1</a:t>
            </a:r>
            <a:endParaRPr lang="zh-TW" altLang="zh-TW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280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280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800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066800"/>
            <a:ext cx="8686800" cy="5562600"/>
          </a:xfrm>
        </p:spPr>
        <p:txBody>
          <a:bodyPr/>
          <a:lstStyle/>
          <a:p>
            <a:pPr lvl="0"/>
            <a:r>
              <a:rPr lang="zh-TW" altLang="en-US" sz="4400" b="1" dirty="0" smtClean="0"/>
              <a:t>主耶穌</a:t>
            </a:r>
            <a:r>
              <a:rPr lang="zh-CN" altLang="en-US" sz="4400" b="1" dirty="0" smtClean="0"/>
              <a:t>復活升天</a:t>
            </a:r>
            <a:r>
              <a:rPr lang="zh-TW" altLang="en-US" sz="4400" b="1" dirty="0" smtClean="0"/>
              <a:t>的景象正如</a:t>
            </a:r>
            <a:r>
              <a:rPr lang="zh-TW" altLang="en-US" sz="4400" b="1" dirty="0" smtClean="0">
                <a:solidFill>
                  <a:srgbClr val="FFFF00"/>
                </a:solidFill>
              </a:rPr>
              <a:t>詩</a:t>
            </a:r>
            <a:r>
              <a:rPr lang="en-US" sz="4400" b="1" dirty="0" smtClean="0">
                <a:solidFill>
                  <a:srgbClr val="FFFF00"/>
                </a:solidFill>
              </a:rPr>
              <a:t>24:7</a:t>
            </a:r>
            <a:r>
              <a:rPr lang="zh-TW" altLang="en-US" sz="4400" b="1" dirty="0" smtClean="0">
                <a:solidFill>
                  <a:srgbClr val="FFFF00"/>
                </a:solidFill>
              </a:rPr>
              <a:t>眾城門哪，你們要抬起頭來！永久的門戶，你們要被舉起！那榮耀的王將要進來！ </a:t>
            </a:r>
            <a:r>
              <a:rPr lang="zh-TW" altLang="en-US" sz="4400" b="1" dirty="0" smtClean="0"/>
              <a:t>，因為猶太人以詩</a:t>
            </a:r>
            <a:r>
              <a:rPr lang="en-US" sz="4400" b="1" dirty="0" smtClean="0"/>
              <a:t>24</a:t>
            </a:r>
            <a:r>
              <a:rPr lang="zh-TW" altLang="en-US" sz="4400" b="1" dirty="0" smtClean="0"/>
              <a:t>代表七日的第一天。</a:t>
            </a:r>
            <a:endParaRPr lang="en-US" sz="4400" b="1" dirty="0" smtClean="0"/>
          </a:p>
          <a:p>
            <a:pPr lvl="0"/>
            <a:endParaRPr lang="zh-TW" altLang="zh-TW" sz="4400" b="1" dirty="0"/>
          </a:p>
        </p:txBody>
      </p:sp>
      <p:sp>
        <p:nvSpPr>
          <p:cNvPr id="12800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8229600" cy="1143000"/>
          </a:xfrm>
        </p:spPr>
        <p:txBody>
          <a:bodyPr/>
          <a:lstStyle/>
          <a:p>
            <a:pPr algn="ctr"/>
            <a:r>
              <a:rPr lang="zh-CN" altLang="en-US" b="1" dirty="0" smtClean="0"/>
              <a:t>結語</a:t>
            </a:r>
            <a:r>
              <a:rPr lang="en-US" altLang="zh-CN" b="1" dirty="0" smtClean="0"/>
              <a:t>2</a:t>
            </a:r>
            <a:endParaRPr lang="zh-TW" altLang="zh-TW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280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800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990600"/>
            <a:ext cx="9144000" cy="5867400"/>
          </a:xfrm>
        </p:spPr>
        <p:txBody>
          <a:bodyPr/>
          <a:lstStyle/>
          <a:p>
            <a:pPr lvl="0"/>
            <a:r>
              <a:rPr lang="zh-CN" altLang="en-US" sz="4400" b="1" dirty="0" smtClean="0"/>
              <a:t>來</a:t>
            </a:r>
            <a:r>
              <a:rPr lang="en-US" sz="4400" b="1" dirty="0" smtClean="0"/>
              <a:t>12:28</a:t>
            </a:r>
            <a:r>
              <a:rPr lang="en-US" sz="4400" dirty="0" smtClean="0"/>
              <a:t> </a:t>
            </a:r>
            <a:r>
              <a:rPr lang="zh-TW" altLang="en-US" sz="4400" b="1" dirty="0" smtClean="0">
                <a:solidFill>
                  <a:srgbClr val="FFFF00"/>
                </a:solidFill>
              </a:rPr>
              <a:t>所以我們既</a:t>
            </a:r>
            <a:r>
              <a:rPr lang="en-US" altLang="zh-TW" sz="4400" b="1" dirty="0" smtClean="0">
                <a:solidFill>
                  <a:srgbClr val="FFFF00"/>
                </a:solidFill>
              </a:rPr>
              <a:t>【</a:t>
            </a:r>
            <a:r>
              <a:rPr lang="zh-TW" altLang="en-US" sz="4400" b="1" dirty="0" smtClean="0">
                <a:solidFill>
                  <a:srgbClr val="FFFF00"/>
                </a:solidFill>
              </a:rPr>
              <a:t>持續的</a:t>
            </a:r>
            <a:r>
              <a:rPr lang="en-US" altLang="zh-TW" sz="4400" b="1" dirty="0" smtClean="0">
                <a:solidFill>
                  <a:srgbClr val="FFFF00"/>
                </a:solidFill>
              </a:rPr>
              <a:t>】</a:t>
            </a:r>
            <a:r>
              <a:rPr lang="zh-TW" altLang="en-US" sz="4400" b="1" dirty="0" smtClean="0">
                <a:solidFill>
                  <a:srgbClr val="FFFF00"/>
                </a:solidFill>
              </a:rPr>
              <a:t>得了（</a:t>
            </a:r>
            <a:r>
              <a:rPr lang="zh-TW" altLang="en-US" sz="4400" b="1" i="1" dirty="0" smtClean="0">
                <a:solidFill>
                  <a:srgbClr val="FFFF00"/>
                </a:solidFill>
              </a:rPr>
              <a:t>領受</a:t>
            </a:r>
            <a:r>
              <a:rPr lang="zh-TW" altLang="en-US" sz="4400" b="1" dirty="0" smtClean="0">
                <a:solidFill>
                  <a:srgbClr val="FFFF00"/>
                </a:solidFill>
              </a:rPr>
              <a:t>）不能震動的國，就當感恩，照　神所喜悅的，用虔誠、敬畏的心</a:t>
            </a:r>
            <a:r>
              <a:rPr lang="en-US" altLang="zh-TW" sz="4400" b="1" dirty="0" smtClean="0">
                <a:solidFill>
                  <a:srgbClr val="FFFF00"/>
                </a:solidFill>
              </a:rPr>
              <a:t>【</a:t>
            </a:r>
            <a:r>
              <a:rPr lang="zh-TW" altLang="en-US" sz="4400" b="1" dirty="0" smtClean="0">
                <a:solidFill>
                  <a:srgbClr val="FFFF00"/>
                </a:solidFill>
              </a:rPr>
              <a:t>持續的</a:t>
            </a:r>
            <a:r>
              <a:rPr lang="en-US" altLang="zh-TW" sz="4400" b="1" dirty="0" smtClean="0">
                <a:solidFill>
                  <a:srgbClr val="FFFF00"/>
                </a:solidFill>
              </a:rPr>
              <a:t>】</a:t>
            </a:r>
            <a:r>
              <a:rPr lang="zh-TW" altLang="en-US" sz="4400" b="1" dirty="0" smtClean="0">
                <a:solidFill>
                  <a:srgbClr val="FFFF00"/>
                </a:solidFill>
              </a:rPr>
              <a:t>事奉（</a:t>
            </a:r>
            <a:r>
              <a:rPr lang="zh-TW" altLang="en-US" sz="4400" b="1" i="1" dirty="0" smtClean="0">
                <a:solidFill>
                  <a:srgbClr val="FFFF00"/>
                </a:solidFill>
              </a:rPr>
              <a:t>敬拜</a:t>
            </a:r>
            <a:r>
              <a:rPr lang="zh-TW" altLang="en-US" sz="4400" b="1" dirty="0" smtClean="0">
                <a:solidFill>
                  <a:srgbClr val="FFFF00"/>
                </a:solidFill>
              </a:rPr>
              <a:t>）　神</a:t>
            </a:r>
            <a:r>
              <a:rPr lang="en-US" sz="4400" b="1" dirty="0" smtClean="0"/>
              <a:t>12:29</a:t>
            </a:r>
            <a:r>
              <a:rPr lang="en-US" sz="4400" dirty="0" smtClean="0"/>
              <a:t> </a:t>
            </a:r>
            <a:r>
              <a:rPr lang="zh-TW" altLang="en-US" sz="4400" b="1" u="sng" dirty="0" smtClean="0"/>
              <a:t>因為我們的　神乃是烈火</a:t>
            </a:r>
            <a:endParaRPr lang="en-US" altLang="zh-TW" sz="4400" b="1" u="sng" dirty="0" smtClean="0"/>
          </a:p>
          <a:p>
            <a:pPr lvl="0"/>
            <a:r>
              <a:rPr lang="zh-TW" altLang="en-US" sz="4400" b="1" dirty="0" smtClean="0"/>
              <a:t>來 </a:t>
            </a:r>
            <a:r>
              <a:rPr lang="en-US" altLang="zh-TW" sz="4400" b="1" dirty="0" smtClean="0"/>
              <a:t>13:15	</a:t>
            </a:r>
            <a:r>
              <a:rPr lang="zh-TW" altLang="en-US" sz="4400" b="1" dirty="0" smtClean="0"/>
              <a:t>我們應當靠著耶穌，常常以頌讚為祭獻給神，這就是那承認主名之人嘴唇的果子。</a:t>
            </a:r>
            <a:endParaRPr lang="zh-TW" altLang="zh-TW" sz="4400" b="1" dirty="0"/>
          </a:p>
        </p:txBody>
      </p:sp>
      <p:sp>
        <p:nvSpPr>
          <p:cNvPr id="12800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8229600" cy="1143000"/>
          </a:xfrm>
        </p:spPr>
        <p:txBody>
          <a:bodyPr/>
          <a:lstStyle/>
          <a:p>
            <a:pPr algn="ctr"/>
            <a:r>
              <a:rPr lang="zh-CN" altLang="en-US" b="1" dirty="0" smtClean="0"/>
              <a:t>應用</a:t>
            </a:r>
            <a:endParaRPr lang="zh-TW" altLang="zh-TW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280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280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800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ailiu\Documents\Allen\The_Garden_Tomb_2008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71600" y="0"/>
            <a:ext cx="5367338" cy="3557587"/>
          </a:xfrm>
          <a:prstGeom prst="rect">
            <a:avLst/>
          </a:prstGeom>
          <a:noFill/>
        </p:spPr>
      </p:pic>
      <p:pic>
        <p:nvPicPr>
          <p:cNvPr id="1028" name="Picture 4" descr="C:\Users\ailiu\Documents\Allen\garden tomb 2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219200" y="3581400"/>
            <a:ext cx="6096000" cy="3276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0" y="0"/>
            <a:ext cx="9144000" cy="4114800"/>
          </a:xfrm>
        </p:spPr>
        <p:txBody>
          <a:bodyPr/>
          <a:lstStyle/>
          <a:p>
            <a:pPr>
              <a:buNone/>
            </a:pPr>
            <a:r>
              <a:rPr lang="zh-TW" altLang="en-US" sz="4000" b="1" dirty="0" smtClean="0"/>
              <a:t>利</a:t>
            </a:r>
            <a:r>
              <a:rPr lang="en-US" altLang="zh-TW" sz="4000" b="1" dirty="0" smtClean="0"/>
              <a:t>23:5</a:t>
            </a:r>
            <a:r>
              <a:rPr lang="zh-TW" altLang="en-US" sz="4000" b="1" dirty="0" smtClean="0"/>
              <a:t>正月</a:t>
            </a:r>
            <a:r>
              <a:rPr lang="zh-TW" altLang="en-US" sz="4000" b="1" dirty="0" smtClean="0">
                <a:solidFill>
                  <a:srgbClr val="FFFF00"/>
                </a:solidFill>
              </a:rPr>
              <a:t>十四日</a:t>
            </a:r>
            <a:r>
              <a:rPr lang="zh-TW" altLang="en-US" sz="4000" b="1" dirty="0" smtClean="0"/>
              <a:t>，</a:t>
            </a:r>
            <a:r>
              <a:rPr lang="zh-TW" altLang="en-US" sz="4000" b="1" dirty="0" smtClean="0">
                <a:solidFill>
                  <a:srgbClr val="FFFF00"/>
                </a:solidFill>
              </a:rPr>
              <a:t>黃昏的時候</a:t>
            </a:r>
            <a:r>
              <a:rPr lang="zh-TW" altLang="en-US" sz="4000" b="1" dirty="0" smtClean="0"/>
              <a:t>，是耶和華的逾越節。</a:t>
            </a:r>
            <a:r>
              <a:rPr lang="en-US" altLang="zh-TW" sz="4000" b="1" dirty="0" smtClean="0"/>
              <a:t>6</a:t>
            </a:r>
            <a:r>
              <a:rPr lang="zh-TW" altLang="en-US" sz="4000" b="1" dirty="0" smtClean="0"/>
              <a:t>這月</a:t>
            </a:r>
            <a:r>
              <a:rPr lang="zh-TW" altLang="en-US" sz="4000" b="1" dirty="0" smtClean="0">
                <a:solidFill>
                  <a:srgbClr val="FFFF00"/>
                </a:solidFill>
              </a:rPr>
              <a:t>十五日</a:t>
            </a:r>
            <a:r>
              <a:rPr lang="zh-TW" altLang="en-US" sz="4000" b="1" dirty="0" smtClean="0"/>
              <a:t>是向耶和華守的</a:t>
            </a:r>
            <a:r>
              <a:rPr lang="zh-TW" altLang="en-US" sz="4000" b="1" dirty="0" smtClean="0">
                <a:solidFill>
                  <a:srgbClr val="FFFF00"/>
                </a:solidFill>
              </a:rPr>
              <a:t>無酵節</a:t>
            </a:r>
            <a:r>
              <a:rPr lang="zh-TW" altLang="en-US" sz="4000" b="1" dirty="0" smtClean="0"/>
              <a:t>；你們要吃無酵餅七日。</a:t>
            </a:r>
            <a:r>
              <a:rPr lang="en-US" altLang="zh-TW" sz="4000" b="1" dirty="0" smtClean="0"/>
              <a:t>7</a:t>
            </a:r>
            <a:r>
              <a:rPr lang="zh-TW" altLang="en-US" sz="4000" b="1" dirty="0" smtClean="0">
                <a:solidFill>
                  <a:srgbClr val="FFFF00"/>
                </a:solidFill>
              </a:rPr>
              <a:t>第一日當有聖會，甚麼勞碌的工都不可做</a:t>
            </a:r>
            <a:r>
              <a:rPr lang="zh-TW" altLang="en-US" sz="4000" b="1" dirty="0" smtClean="0"/>
              <a:t>；</a:t>
            </a:r>
            <a:r>
              <a:rPr lang="zh-CN" altLang="en-US" sz="4000" b="1" dirty="0" smtClean="0"/>
              <a:t>（節期的安息日）</a:t>
            </a:r>
            <a:endParaRPr lang="en-US" altLang="zh-TW" sz="4000" b="1" dirty="0" smtClean="0"/>
          </a:p>
          <a:p>
            <a:pPr>
              <a:buNone/>
            </a:pPr>
            <a:r>
              <a:rPr lang="zh-CN" altLang="en-US" sz="4000" b="1" dirty="0" smtClean="0"/>
              <a:t>利</a:t>
            </a:r>
            <a:r>
              <a:rPr lang="en-US" altLang="zh-CN" sz="4000" b="1" dirty="0" smtClean="0"/>
              <a:t>23</a:t>
            </a:r>
            <a:r>
              <a:rPr lang="zh-CN" altLang="en-US" sz="4000" b="1" dirty="0" smtClean="0"/>
              <a:t>：</a:t>
            </a:r>
            <a:r>
              <a:rPr lang="en-US" altLang="zh-TW" sz="4000" b="1" dirty="0" smtClean="0"/>
              <a:t>10</a:t>
            </a:r>
            <a:r>
              <a:rPr lang="zh-TW" altLang="en-US" sz="4000" b="1" dirty="0" smtClean="0"/>
              <a:t>你曉諭以色列人說：你們到了我賜給你們的地，收割莊稼的時候，要將初熟的莊稼一捆帶給祭司。</a:t>
            </a:r>
            <a:r>
              <a:rPr lang="en-US" altLang="zh-TW" sz="4000" b="1" dirty="0" smtClean="0"/>
              <a:t>11</a:t>
            </a:r>
            <a:r>
              <a:rPr lang="zh-TW" altLang="en-US" sz="4000" b="1" dirty="0" smtClean="0"/>
              <a:t>他要把這一捆在耶和華面前搖一搖，使你們得蒙悅納。</a:t>
            </a:r>
            <a:r>
              <a:rPr lang="zh-TW" altLang="en-US" sz="4000" b="1" dirty="0" smtClean="0">
                <a:solidFill>
                  <a:srgbClr val="FFFF00"/>
                </a:solidFill>
              </a:rPr>
              <a:t>祭司要在安息日的次日把這捆搖一搖</a:t>
            </a:r>
            <a:r>
              <a:rPr lang="zh-TW" altLang="en-US" sz="4000" b="1" dirty="0" smtClean="0"/>
              <a:t>。</a:t>
            </a:r>
            <a:endParaRPr lang="zh-TW" altLang="en-US" sz="4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09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28600" y="152400"/>
            <a:ext cx="8915400" cy="4800600"/>
          </a:xfrm>
        </p:spPr>
        <p:txBody>
          <a:bodyPr/>
          <a:lstStyle/>
          <a:p>
            <a:r>
              <a:rPr lang="zh-CN" altLang="en-US" sz="4000" b="1" dirty="0" smtClean="0"/>
              <a:t>正月</a:t>
            </a:r>
            <a:r>
              <a:rPr lang="en-US" altLang="zh-CN" sz="4000" b="1" dirty="0" smtClean="0"/>
              <a:t>14</a:t>
            </a:r>
            <a:r>
              <a:rPr lang="zh-CN" altLang="en-US" sz="4000" b="1" dirty="0" smtClean="0"/>
              <a:t>日晚上，</a:t>
            </a:r>
            <a:r>
              <a:rPr lang="zh-CN" altLang="en-US" sz="4000" b="1" dirty="0" smtClean="0">
                <a:solidFill>
                  <a:srgbClr val="FFFF00"/>
                </a:solidFill>
              </a:rPr>
              <a:t>逾越節</a:t>
            </a:r>
            <a:r>
              <a:rPr lang="zh-CN" altLang="en-US" sz="4000" b="1" dirty="0" smtClean="0"/>
              <a:t>的最後晚餐</a:t>
            </a:r>
            <a:r>
              <a:rPr lang="zh-TW" altLang="en-US" sz="4000" b="1" dirty="0" smtClean="0"/>
              <a:t>。</a:t>
            </a:r>
            <a:endParaRPr lang="en-US" altLang="zh-CN" sz="4000" b="1" dirty="0" smtClean="0"/>
          </a:p>
          <a:p>
            <a:r>
              <a:rPr lang="en-US" altLang="zh-TW" sz="4000" b="1" dirty="0" smtClean="0"/>
              <a:t>14</a:t>
            </a:r>
            <a:r>
              <a:rPr lang="zh-CN" altLang="en-US" sz="4000" b="1" dirty="0" smtClean="0"/>
              <a:t>日早上</a:t>
            </a:r>
            <a:r>
              <a:rPr lang="en-US" altLang="zh-CN" sz="4000" b="1" dirty="0" smtClean="0"/>
              <a:t>9</a:t>
            </a:r>
            <a:r>
              <a:rPr lang="zh-TW" altLang="en-US" sz="4000" b="1" dirty="0" smtClean="0"/>
              <a:t>點早祭主耶穌被釘十字架</a:t>
            </a:r>
            <a:endParaRPr lang="en-US" altLang="zh-CN" sz="4000" b="1" dirty="0" smtClean="0"/>
          </a:p>
          <a:p>
            <a:r>
              <a:rPr lang="en-US" altLang="zh-CN" sz="4000" b="1" dirty="0" smtClean="0"/>
              <a:t>14</a:t>
            </a:r>
            <a:r>
              <a:rPr lang="zh-CN" altLang="en-US" sz="4000" b="1" dirty="0" smtClean="0"/>
              <a:t>日週四下午</a:t>
            </a:r>
            <a:r>
              <a:rPr lang="en-US" altLang="zh-CN" sz="4000" b="1" dirty="0" smtClean="0"/>
              <a:t>3</a:t>
            </a:r>
            <a:r>
              <a:rPr lang="zh-TW" altLang="en-US" sz="4000" b="1" dirty="0" smtClean="0"/>
              <a:t>點晚祭主耶穌斷氣</a:t>
            </a:r>
            <a:endParaRPr lang="en-US" altLang="zh-CN" sz="4000" b="1" dirty="0" smtClean="0"/>
          </a:p>
          <a:p>
            <a:r>
              <a:rPr lang="en-US" altLang="zh-CN" sz="4000" b="1" dirty="0" smtClean="0"/>
              <a:t>15</a:t>
            </a:r>
            <a:r>
              <a:rPr lang="zh-TW" altLang="en-US" sz="4000" b="1" dirty="0" smtClean="0"/>
              <a:t>日</a:t>
            </a:r>
            <a:r>
              <a:rPr lang="zh-CN" altLang="en-US" sz="4000" b="1" dirty="0" smtClean="0"/>
              <a:t>週</a:t>
            </a:r>
            <a:r>
              <a:rPr lang="zh-TW" altLang="en-US" sz="4000" b="1" dirty="0" smtClean="0"/>
              <a:t>四晚開始</a:t>
            </a:r>
            <a:r>
              <a:rPr lang="zh-TW" altLang="en-US" sz="4000" b="1" dirty="0" smtClean="0">
                <a:solidFill>
                  <a:srgbClr val="FFFF00"/>
                </a:solidFill>
              </a:rPr>
              <a:t>無酵節</a:t>
            </a:r>
            <a:r>
              <a:rPr lang="zh-TW" altLang="en-US" sz="4000" b="1" dirty="0" smtClean="0"/>
              <a:t>，也是安息日</a:t>
            </a:r>
            <a:endParaRPr lang="en-US" altLang="zh-CN" sz="4000" b="1" dirty="0" smtClean="0"/>
          </a:p>
          <a:p>
            <a:r>
              <a:rPr lang="en-US" altLang="zh-CN" sz="4000" b="1" dirty="0" smtClean="0"/>
              <a:t>16</a:t>
            </a:r>
            <a:r>
              <a:rPr lang="zh-TW" altLang="en-US" sz="4000" b="1" dirty="0" smtClean="0"/>
              <a:t>日</a:t>
            </a:r>
            <a:r>
              <a:rPr lang="zh-CN" altLang="en-US" sz="4000" b="1" dirty="0" smtClean="0"/>
              <a:t>週</a:t>
            </a:r>
            <a:r>
              <a:rPr lang="zh-TW" altLang="en-US" sz="4000" b="1" dirty="0" smtClean="0"/>
              <a:t>五晚上開始每週的安息日</a:t>
            </a:r>
            <a:endParaRPr lang="en-US" altLang="zh-CN" sz="4000" b="1" dirty="0" smtClean="0"/>
          </a:p>
          <a:p>
            <a:r>
              <a:rPr lang="en-US" altLang="zh-CN" sz="4000" b="1" dirty="0" smtClean="0"/>
              <a:t>17</a:t>
            </a:r>
            <a:r>
              <a:rPr lang="zh-TW" altLang="en-US" sz="4000" b="1" dirty="0" smtClean="0"/>
              <a:t>日</a:t>
            </a:r>
            <a:r>
              <a:rPr lang="zh-CN" altLang="en-US" sz="4000" b="1" dirty="0" smtClean="0"/>
              <a:t>週</a:t>
            </a:r>
            <a:r>
              <a:rPr lang="zh-TW" altLang="en-US" sz="4000" b="1" dirty="0" smtClean="0"/>
              <a:t>六晚上開始</a:t>
            </a:r>
            <a:r>
              <a:rPr lang="en-US" altLang="zh-CN" sz="4000" b="1" dirty="0" smtClean="0"/>
              <a:t>7</a:t>
            </a:r>
            <a:r>
              <a:rPr lang="zh-TW" altLang="en-US" sz="4000" b="1" dirty="0" smtClean="0"/>
              <a:t>日的第一日，</a:t>
            </a:r>
            <a:endParaRPr lang="en-US" altLang="zh-TW" sz="4000" b="1" dirty="0" smtClean="0"/>
          </a:p>
          <a:p>
            <a:r>
              <a:rPr lang="en-US" altLang="zh-CN" sz="4000" b="1" dirty="0" smtClean="0"/>
              <a:t>17</a:t>
            </a:r>
            <a:r>
              <a:rPr lang="zh-CN" altLang="en-US" sz="4000" b="1" dirty="0" smtClean="0"/>
              <a:t>日主日</a:t>
            </a:r>
            <a:r>
              <a:rPr lang="zh-TW" altLang="en-US" sz="4000" b="1" dirty="0" smtClean="0"/>
              <a:t>早上，</a:t>
            </a:r>
            <a:r>
              <a:rPr lang="zh-TW" altLang="en-US" sz="4000" b="1" dirty="0" smtClean="0">
                <a:solidFill>
                  <a:srgbClr val="FFFF00"/>
                </a:solidFill>
              </a:rPr>
              <a:t>主耶穌基督復活</a:t>
            </a:r>
            <a:r>
              <a:rPr lang="zh-CN" altLang="en-US" sz="4000" b="1" dirty="0" smtClean="0">
                <a:solidFill>
                  <a:srgbClr val="FFFF00"/>
                </a:solidFill>
              </a:rPr>
              <a:t>，初熟節開始，大祭司獻上搖祭</a:t>
            </a:r>
            <a:r>
              <a:rPr lang="zh-TW" altLang="en-US" sz="4000" b="1" dirty="0" smtClean="0"/>
              <a:t>。</a:t>
            </a:r>
            <a:endParaRPr lang="en-US" altLang="zh-CN" sz="4000" b="1" dirty="0" smtClean="0"/>
          </a:p>
          <a:p>
            <a:r>
              <a:rPr lang="zh-CN" altLang="en-US" sz="4000" b="1" dirty="0" smtClean="0"/>
              <a:t>三個白天</a:t>
            </a:r>
            <a:r>
              <a:rPr lang="en-US" altLang="zh-CN" sz="4000" b="1" dirty="0" smtClean="0"/>
              <a:t>14-16</a:t>
            </a:r>
            <a:r>
              <a:rPr lang="zh-CN" altLang="en-US" sz="4000" b="1" dirty="0" smtClean="0"/>
              <a:t>，三夜</a:t>
            </a:r>
            <a:r>
              <a:rPr lang="en-US" altLang="zh-CN" sz="4000" b="1" dirty="0" smtClean="0"/>
              <a:t>15-17</a:t>
            </a:r>
            <a:r>
              <a:rPr lang="zh-CN" altLang="en-US" sz="4000" b="1" dirty="0" smtClean="0"/>
              <a:t>在地裡</a:t>
            </a:r>
            <a:endParaRPr lang="zh-TW" altLang="zh-TW" sz="40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0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170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0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170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0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2170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0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2170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0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2170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0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2170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0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2170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0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2170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7091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181600"/>
          </a:xfrm>
        </p:spPr>
        <p:txBody>
          <a:bodyPr/>
          <a:lstStyle/>
          <a:p>
            <a:r>
              <a:rPr lang="zh-TW" altLang="en-US" sz="4000" b="1" dirty="0" smtClean="0">
                <a:effectLst/>
              </a:rPr>
              <a:t>留意安息日的次日，才是初熟節，並不是像</a:t>
            </a:r>
            <a:r>
              <a:rPr lang="en-US" altLang="zh-CN" sz="4000" b="1" dirty="0" smtClean="0">
                <a:effectLst/>
              </a:rPr>
              <a:t>14</a:t>
            </a:r>
            <a:r>
              <a:rPr lang="zh-TW" altLang="en-US" sz="4000" b="1" dirty="0" smtClean="0">
                <a:effectLst/>
              </a:rPr>
              <a:t>日規定是逾越節，</a:t>
            </a:r>
            <a:r>
              <a:rPr lang="en-US" altLang="zh-CN" sz="4000" b="1" dirty="0" smtClean="0">
                <a:effectLst/>
              </a:rPr>
              <a:t>15</a:t>
            </a:r>
            <a:r>
              <a:rPr lang="zh-TW" altLang="en-US" sz="4000" b="1" dirty="0" smtClean="0">
                <a:effectLst/>
              </a:rPr>
              <a:t>日是無酵節，因為有可能是兩個安息日。</a:t>
            </a:r>
            <a:endParaRPr lang="en-US" altLang="zh-TW" sz="4000" b="1" dirty="0" smtClean="0">
              <a:effectLst/>
            </a:endParaRPr>
          </a:p>
          <a:p>
            <a:endParaRPr lang="en-US" altLang="zh-CN" sz="4000" b="1" dirty="0" smtClean="0">
              <a:effectLst/>
            </a:endParaRPr>
          </a:p>
          <a:p>
            <a:r>
              <a:rPr lang="zh-TW" altLang="en-US" sz="4000" b="1" dirty="0" smtClean="0">
                <a:effectLst/>
              </a:rPr>
              <a:t>安息日的次日，如果只有每一周的安息日的觀念，那麼如果逾越節是在週一的話，初熟節就要等好幾天才能獻祭了。</a:t>
            </a:r>
            <a:endParaRPr lang="zh-TW" altLang="en-US" sz="4000" b="1" dirty="0"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0" y="1066800"/>
            <a:ext cx="8915400" cy="4114800"/>
          </a:xfrm>
        </p:spPr>
        <p:txBody>
          <a:bodyPr/>
          <a:lstStyle/>
          <a:p>
            <a:r>
              <a:rPr lang="zh-TW" altLang="en-US" sz="4000" b="1" dirty="0" smtClean="0"/>
              <a:t>約</a:t>
            </a:r>
            <a:r>
              <a:rPr lang="en-US" altLang="zh-TW" sz="4000" b="1" dirty="0" smtClean="0"/>
              <a:t>20:16</a:t>
            </a:r>
            <a:r>
              <a:rPr lang="zh-TW" altLang="en-US" sz="4000" b="1" dirty="0" smtClean="0"/>
              <a:t>耶穌說：馬利亞。馬利亞就轉過來，用希伯來話對他說：拉波尼！（拉波尼就是夫子的意思。）</a:t>
            </a:r>
            <a:r>
              <a:rPr lang="en-US" altLang="zh-TW" sz="4000" b="1" dirty="0" smtClean="0"/>
              <a:t>17</a:t>
            </a:r>
            <a:r>
              <a:rPr lang="zh-TW" altLang="en-US" sz="4000" b="1" dirty="0" smtClean="0"/>
              <a:t>耶穌說：</a:t>
            </a:r>
            <a:r>
              <a:rPr lang="zh-TW" altLang="en-US" sz="4000" b="1" dirty="0" smtClean="0">
                <a:solidFill>
                  <a:srgbClr val="FFFF00"/>
                </a:solidFill>
              </a:rPr>
              <a:t>不要摸我，因我還沒有升上去見我的父。</a:t>
            </a:r>
            <a:r>
              <a:rPr lang="zh-TW" altLang="en-US" sz="4000" b="1" dirty="0" smtClean="0"/>
              <a:t>你往我弟兄那裡去，告訴他們說，我要升上去見我的父，也是你們的父，見我的神，也是你們的神。</a:t>
            </a:r>
            <a:endParaRPr lang="zh-TW" altLang="en-US" sz="4000" b="1" dirty="0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39825"/>
          </a:xfrm>
        </p:spPr>
        <p:txBody>
          <a:bodyPr/>
          <a:lstStyle/>
          <a:p>
            <a:pPr algn="ctr" eaLnBrk="1" hangingPunct="1">
              <a:defRPr/>
            </a:pPr>
            <a:r>
              <a:rPr lang="zh-TW" altLang="en-US" sz="4000" b="1" dirty="0" smtClean="0">
                <a:ea typeface="新細明體" charset="-120"/>
              </a:rPr>
              <a:t>主耶穌就是那初熟節的搖祭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4114800"/>
          </a:xfrm>
        </p:spPr>
        <p:txBody>
          <a:bodyPr/>
          <a:lstStyle/>
          <a:p>
            <a:r>
              <a:rPr lang="zh-TW" altLang="en-US" sz="4000" b="1" dirty="0" smtClean="0"/>
              <a:t>猶太傳統上，在初熟節的前一天的安息日，他們要在聖殿念一段以西結的預言。</a:t>
            </a:r>
            <a:r>
              <a:rPr lang="zh-TW" altLang="en-US" sz="4000" b="1" dirty="0" smtClean="0">
                <a:solidFill>
                  <a:srgbClr val="FFFF00"/>
                </a:solidFill>
              </a:rPr>
              <a:t>結：</a:t>
            </a:r>
            <a:r>
              <a:rPr lang="en-US" altLang="zh-TW" sz="4000" b="1" dirty="0" smtClean="0">
                <a:solidFill>
                  <a:srgbClr val="FFFF00"/>
                </a:solidFill>
              </a:rPr>
              <a:t>37:5</a:t>
            </a:r>
            <a:r>
              <a:rPr lang="zh-TW" altLang="en-US" sz="4000" b="1" dirty="0" smtClean="0">
                <a:solidFill>
                  <a:srgbClr val="FFFF00"/>
                </a:solidFill>
              </a:rPr>
              <a:t>主耶和華對這些骸骨如此說：我必使氣息進入你們裡面，你們就要活了</a:t>
            </a:r>
            <a:r>
              <a:rPr lang="zh-TW" altLang="en-US" sz="4000" b="1" dirty="0" smtClean="0"/>
              <a:t>。</a:t>
            </a:r>
            <a:endParaRPr lang="en-US" altLang="zh-TW" sz="4000" b="1" dirty="0" smtClean="0"/>
          </a:p>
          <a:p>
            <a:r>
              <a:rPr lang="zh-TW" altLang="en-US" sz="4000" b="1" dirty="0" smtClean="0"/>
              <a:t>所以猶太人在逾越節的時候期待神再度拯救他們，也宣告死人會復活。結果第二天的初熟節，主就復活了，成為我們日後復活的盼望（林前</a:t>
            </a:r>
            <a:r>
              <a:rPr lang="en-US" altLang="zh-TW" sz="4000" b="1" dirty="0" smtClean="0"/>
              <a:t>15:20-23</a:t>
            </a:r>
            <a:r>
              <a:rPr lang="zh-TW" altLang="zh-TW" sz="4000" b="1" dirty="0" smtClean="0"/>
              <a:t>）。</a:t>
            </a:r>
            <a:endParaRPr lang="zh-TW" altLang="en-US" sz="4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0" y="533400"/>
            <a:ext cx="8382000" cy="4114800"/>
          </a:xfrm>
        </p:spPr>
        <p:txBody>
          <a:bodyPr/>
          <a:lstStyle/>
          <a:p>
            <a:r>
              <a:rPr lang="zh-TW" altLang="en-US" sz="4000" b="1" dirty="0" smtClean="0"/>
              <a:t>林前</a:t>
            </a:r>
            <a:r>
              <a:rPr lang="en-US" altLang="zh-TW" sz="4000" b="1" dirty="0" smtClean="0"/>
              <a:t>15:20</a:t>
            </a:r>
            <a:r>
              <a:rPr lang="zh-TW" altLang="en-US" sz="4000" b="1" dirty="0" smtClean="0"/>
              <a:t>但基督已經從死裡復活，成為睡了之人初熟的果子。</a:t>
            </a:r>
            <a:r>
              <a:rPr lang="en-US" altLang="zh-TW" sz="4000" b="1" dirty="0" smtClean="0"/>
              <a:t>21</a:t>
            </a:r>
            <a:r>
              <a:rPr lang="zh-TW" altLang="en-US" sz="4000" b="1" dirty="0" smtClean="0"/>
              <a:t>死既是因一人而來，死人復活也是因一人而來。</a:t>
            </a:r>
            <a:r>
              <a:rPr lang="en-US" altLang="zh-TW" sz="4000" b="1" dirty="0" smtClean="0"/>
              <a:t>22</a:t>
            </a:r>
            <a:r>
              <a:rPr lang="zh-TW" altLang="en-US" sz="4000" b="1" dirty="0" smtClean="0"/>
              <a:t>在亞當裡眾人都死了；照樣，在基督裡眾人也都要復活。</a:t>
            </a:r>
            <a:r>
              <a:rPr lang="en-US" altLang="zh-TW" sz="4000" b="1" dirty="0" smtClean="0"/>
              <a:t>23</a:t>
            </a:r>
            <a:r>
              <a:rPr lang="zh-TW" altLang="en-US" sz="4000" b="1" dirty="0" smtClean="0"/>
              <a:t>但各人是按著自己的次序復活：</a:t>
            </a:r>
            <a:r>
              <a:rPr lang="zh-TW" altLang="en-US" sz="4000" b="1" dirty="0" smtClean="0">
                <a:solidFill>
                  <a:srgbClr val="FFFF00"/>
                </a:solidFill>
              </a:rPr>
              <a:t>初熟的果子是基督；以後，在他來的時候，是那些屬基督的。</a:t>
            </a:r>
            <a:endParaRPr lang="zh-TW" altLang="en-US" sz="4000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0" y="457200"/>
            <a:ext cx="8229600" cy="4114800"/>
          </a:xfrm>
        </p:spPr>
        <p:txBody>
          <a:bodyPr/>
          <a:lstStyle/>
          <a:p>
            <a:r>
              <a:rPr lang="zh-TW" altLang="en-US" sz="4000" b="1" dirty="0" smtClean="0"/>
              <a:t>搖祭的原文意思為上下動或前後動，好像劃十字一般。在過逾越節後的安息日將盡的一天（就是無酵節的第一天正月十五為聖安息日），</a:t>
            </a:r>
            <a:r>
              <a:rPr lang="zh-TW" altLang="en-US" sz="4000" b="1" dirty="0" smtClean="0">
                <a:solidFill>
                  <a:srgbClr val="FFFF00"/>
                </a:solidFill>
              </a:rPr>
              <a:t>獻初熟物的人在田裡砍下一捆麥子（表明主被處死），在安息日的次日早晨（不一定是禮拜天）由大祭司獻搖祭給神</a:t>
            </a:r>
            <a:r>
              <a:rPr lang="zh-TW" altLang="zh-TW" sz="4000" b="1" dirty="0" smtClean="0">
                <a:solidFill>
                  <a:srgbClr val="FFFF00"/>
                </a:solidFill>
              </a:rPr>
              <a:t>。</a:t>
            </a:r>
          </a:p>
          <a:p>
            <a:endParaRPr lang="zh-TW" altLang="en-US" sz="4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0" y="0"/>
            <a:ext cx="9144000" cy="4419600"/>
          </a:xfrm>
        </p:spPr>
        <p:txBody>
          <a:bodyPr/>
          <a:lstStyle/>
          <a:p>
            <a:r>
              <a:rPr lang="zh-TW" altLang="en-US" sz="4000" b="1" dirty="0" smtClean="0">
                <a:effectLst/>
              </a:rPr>
              <a:t>搖祭的原文也有舉高之意，</a:t>
            </a:r>
            <a:r>
              <a:rPr lang="zh-TW" altLang="en-US" sz="4000" b="1" dirty="0" smtClean="0">
                <a:solidFill>
                  <a:srgbClr val="FFFF00"/>
                </a:solidFill>
                <a:effectLst/>
              </a:rPr>
              <a:t>象徵主的復活</a:t>
            </a:r>
            <a:r>
              <a:rPr lang="zh-TW" altLang="en-US" sz="4000" b="1" dirty="0" smtClean="0">
                <a:effectLst/>
              </a:rPr>
              <a:t>。搖祭的意義在民</a:t>
            </a:r>
            <a:r>
              <a:rPr lang="en-US" altLang="zh-TW" sz="4000" b="1" dirty="0" smtClean="0">
                <a:effectLst/>
              </a:rPr>
              <a:t>8:11-15</a:t>
            </a:r>
            <a:r>
              <a:rPr lang="zh-TW" altLang="en-US" sz="4000" b="1" dirty="0" smtClean="0">
                <a:effectLst/>
              </a:rPr>
              <a:t>，是將利未人當成祭物，潔淨奉給耶和華，好辦理耶和華的事。</a:t>
            </a:r>
            <a:endParaRPr lang="en-US" altLang="zh-TW" sz="4000" b="1" dirty="0" smtClean="0">
              <a:effectLst/>
            </a:endParaRPr>
          </a:p>
          <a:p>
            <a:r>
              <a:rPr lang="zh-TW" altLang="en-US" sz="4000" b="1" dirty="0" smtClean="0">
                <a:effectLst/>
              </a:rPr>
              <a:t>在祭司承接聖職時，也是將祭物當作搖祭獻給耶和華（利</a:t>
            </a:r>
            <a:r>
              <a:rPr lang="en-US" altLang="zh-TW" sz="4000" b="1" dirty="0" smtClean="0">
                <a:effectLst/>
              </a:rPr>
              <a:t>8:27-29</a:t>
            </a:r>
            <a:r>
              <a:rPr lang="zh-TW" altLang="en-US" sz="4000" b="1" dirty="0" smtClean="0">
                <a:effectLst/>
              </a:rPr>
              <a:t>）。所以，在主耶穌復活之後，應驗了初熟節的規定，</a:t>
            </a:r>
            <a:r>
              <a:rPr lang="zh-TW" altLang="en-US" sz="4000" b="1" dirty="0" smtClean="0">
                <a:solidFill>
                  <a:srgbClr val="FFFF00"/>
                </a:solidFill>
                <a:effectLst/>
              </a:rPr>
              <a:t>以自己的身體當作祭物，作初熟的果子</a:t>
            </a:r>
            <a:r>
              <a:rPr lang="zh-TW" altLang="en-US" sz="4000" b="1" dirty="0" smtClean="0">
                <a:effectLst/>
              </a:rPr>
              <a:t>。</a:t>
            </a:r>
            <a:endParaRPr lang="en-US" altLang="zh-TW" sz="4000" b="1" dirty="0" smtClean="0">
              <a:effectLst/>
            </a:endParaRPr>
          </a:p>
          <a:p>
            <a:r>
              <a:rPr lang="zh-TW" altLang="en-US" sz="4000" b="1" dirty="0" smtClean="0">
                <a:effectLst/>
              </a:rPr>
              <a:t>主也正式承接了大祭司的職分，祂也帶領了新約信徒成為神國的祭司。</a:t>
            </a:r>
            <a:endParaRPr lang="zh-TW" altLang="zh-TW" sz="4000" b="1" dirty="0" smtClean="0">
              <a:effectLst/>
            </a:endParaRPr>
          </a:p>
          <a:p>
            <a:endParaRPr lang="zh-TW" altLang="zh-TW" sz="3600" b="1" dirty="0" smtClean="0"/>
          </a:p>
          <a:p>
            <a:endParaRPr lang="zh-TW" altLang="en-US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cean">
  <a:themeElements>
    <a:clrScheme name="Ocean 1">
      <a:dk1>
        <a:srgbClr val="010199"/>
      </a:dk1>
      <a:lt1>
        <a:srgbClr val="FFFFFF"/>
      </a:lt1>
      <a:dk2>
        <a:srgbClr val="000099"/>
      </a:dk2>
      <a:lt2>
        <a:srgbClr val="FFFFFF"/>
      </a:lt2>
      <a:accent1>
        <a:srgbClr val="33CCCC"/>
      </a:accent1>
      <a:accent2>
        <a:srgbClr val="00C600"/>
      </a:accent2>
      <a:accent3>
        <a:srgbClr val="AAAACA"/>
      </a:accent3>
      <a:accent4>
        <a:srgbClr val="DADADA"/>
      </a:accent4>
      <a:accent5>
        <a:srgbClr val="ADE2E2"/>
      </a:accent5>
      <a:accent6>
        <a:srgbClr val="00B300"/>
      </a:accent6>
      <a:hlink>
        <a:srgbClr val="FFCC00"/>
      </a:hlink>
      <a:folHlink>
        <a:srgbClr val="6699FF"/>
      </a:folHlink>
    </a:clrScheme>
    <a:fontScheme name="Ocean">
      <a:majorFont>
        <a:latin typeface="Tahoma"/>
        <a:ea typeface=""/>
        <a:cs typeface="Arial"/>
      </a:majorFont>
      <a:minorFont>
        <a:latin typeface="Tahom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cean 1">
        <a:dk1>
          <a:srgbClr val="010199"/>
        </a:dk1>
        <a:lt1>
          <a:srgbClr val="FFFFFF"/>
        </a:lt1>
        <a:dk2>
          <a:srgbClr val="000099"/>
        </a:dk2>
        <a:lt2>
          <a:srgbClr val="FFFFFF"/>
        </a:lt2>
        <a:accent1>
          <a:srgbClr val="33CCCC"/>
        </a:accent1>
        <a:accent2>
          <a:srgbClr val="00C600"/>
        </a:accent2>
        <a:accent3>
          <a:srgbClr val="AAAACA"/>
        </a:accent3>
        <a:accent4>
          <a:srgbClr val="DADADA"/>
        </a:accent4>
        <a:accent5>
          <a:srgbClr val="ADE2E2"/>
        </a:accent5>
        <a:accent6>
          <a:srgbClr val="00B300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2">
        <a:dk1>
          <a:srgbClr val="000066"/>
        </a:dk1>
        <a:lt1>
          <a:srgbClr val="FFFFFF"/>
        </a:lt1>
        <a:dk2>
          <a:srgbClr val="5D93FF"/>
        </a:dk2>
        <a:lt2>
          <a:srgbClr val="FFFFFF"/>
        </a:lt2>
        <a:accent1>
          <a:srgbClr val="6666FF"/>
        </a:accent1>
        <a:accent2>
          <a:srgbClr val="9999FF"/>
        </a:accent2>
        <a:accent3>
          <a:srgbClr val="B6C8FF"/>
        </a:accent3>
        <a:accent4>
          <a:srgbClr val="DADADA"/>
        </a:accent4>
        <a:accent5>
          <a:srgbClr val="B8B8FF"/>
        </a:accent5>
        <a:accent6>
          <a:srgbClr val="8A8AE7"/>
        </a:accent6>
        <a:hlink>
          <a:srgbClr val="FF33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3">
        <a:dk1>
          <a:srgbClr val="000000"/>
        </a:dk1>
        <a:lt1>
          <a:srgbClr val="FFFFFF"/>
        </a:lt1>
        <a:dk2>
          <a:srgbClr val="572E88"/>
        </a:dk2>
        <a:lt2>
          <a:srgbClr val="FFFFFF"/>
        </a:lt2>
        <a:accent1>
          <a:srgbClr val="FF6600"/>
        </a:accent1>
        <a:accent2>
          <a:srgbClr val="FFCC00"/>
        </a:accent2>
        <a:accent3>
          <a:srgbClr val="B4ADC3"/>
        </a:accent3>
        <a:accent4>
          <a:srgbClr val="DADADA"/>
        </a:accent4>
        <a:accent5>
          <a:srgbClr val="FFB8AA"/>
        </a:accent5>
        <a:accent6>
          <a:srgbClr val="E7B900"/>
        </a:accent6>
        <a:hlink>
          <a:srgbClr val="33CCCC"/>
        </a:hlink>
        <a:folHlink>
          <a:srgbClr val="36CC6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4">
        <a:dk1>
          <a:srgbClr val="003366"/>
        </a:dk1>
        <a:lt1>
          <a:srgbClr val="FFFFFF"/>
        </a:lt1>
        <a:dk2>
          <a:srgbClr val="666699"/>
        </a:dk2>
        <a:lt2>
          <a:srgbClr val="FFFFFF"/>
        </a:lt2>
        <a:accent1>
          <a:srgbClr val="9966FF"/>
        </a:accent1>
        <a:accent2>
          <a:srgbClr val="00CC66"/>
        </a:accent2>
        <a:accent3>
          <a:srgbClr val="B8B8CA"/>
        </a:accent3>
        <a:accent4>
          <a:srgbClr val="DADADA"/>
        </a:accent4>
        <a:accent5>
          <a:srgbClr val="CAB8FF"/>
        </a:accent5>
        <a:accent6>
          <a:srgbClr val="00B95C"/>
        </a:accent6>
        <a:hlink>
          <a:srgbClr val="65C8FF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5">
        <a:dk1>
          <a:srgbClr val="000000"/>
        </a:dk1>
        <a:lt1>
          <a:srgbClr val="FFFFFF"/>
        </a:lt1>
        <a:dk2>
          <a:srgbClr val="336600"/>
        </a:dk2>
        <a:lt2>
          <a:srgbClr val="FFFFFF"/>
        </a:lt2>
        <a:accent1>
          <a:srgbClr val="B7C533"/>
        </a:accent1>
        <a:accent2>
          <a:srgbClr val="CCCCFF"/>
        </a:accent2>
        <a:accent3>
          <a:srgbClr val="ADB8AA"/>
        </a:accent3>
        <a:accent4>
          <a:srgbClr val="DADADA"/>
        </a:accent4>
        <a:accent5>
          <a:srgbClr val="D8DFAD"/>
        </a:accent5>
        <a:accent6>
          <a:srgbClr val="B9B9E7"/>
        </a:accent6>
        <a:hlink>
          <a:srgbClr val="FFFFCC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6">
        <a:dk1>
          <a:srgbClr val="000000"/>
        </a:dk1>
        <a:lt1>
          <a:srgbClr val="FFFFFF"/>
        </a:lt1>
        <a:dk2>
          <a:srgbClr val="006B80"/>
        </a:dk2>
        <a:lt2>
          <a:srgbClr val="C1CB75"/>
        </a:lt2>
        <a:accent1>
          <a:srgbClr val="6F8406"/>
        </a:accent1>
        <a:accent2>
          <a:srgbClr val="D9E288"/>
        </a:accent2>
        <a:accent3>
          <a:srgbClr val="AABAC0"/>
        </a:accent3>
        <a:accent4>
          <a:srgbClr val="DADADA"/>
        </a:accent4>
        <a:accent5>
          <a:srgbClr val="BBC2AA"/>
        </a:accent5>
        <a:accent6>
          <a:srgbClr val="C4CD7B"/>
        </a:accent6>
        <a:hlink>
          <a:srgbClr val="00CC00"/>
        </a:hlink>
        <a:folHlink>
          <a:srgbClr val="C0FF7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7">
        <a:dk1>
          <a:srgbClr val="5F5F5F"/>
        </a:dk1>
        <a:lt1>
          <a:srgbClr val="FFFFFF"/>
        </a:lt1>
        <a:dk2>
          <a:srgbClr val="FF6600"/>
        </a:dk2>
        <a:lt2>
          <a:srgbClr val="FFFFFF"/>
        </a:lt2>
        <a:accent1>
          <a:srgbClr val="CC6600"/>
        </a:accent1>
        <a:accent2>
          <a:srgbClr val="FF6600"/>
        </a:accent2>
        <a:accent3>
          <a:srgbClr val="FFB8AA"/>
        </a:accent3>
        <a:accent4>
          <a:srgbClr val="DADADA"/>
        </a:accent4>
        <a:accent5>
          <a:srgbClr val="E2B8AA"/>
        </a:accent5>
        <a:accent6>
          <a:srgbClr val="E75C00"/>
        </a:accent6>
        <a:hlink>
          <a:srgbClr val="FFFF99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8">
        <a:dk1>
          <a:srgbClr val="000000"/>
        </a:dk1>
        <a:lt1>
          <a:srgbClr val="FFFFFF"/>
        </a:lt1>
        <a:dk2>
          <a:srgbClr val="FFBA2F"/>
        </a:dk2>
        <a:lt2>
          <a:srgbClr val="A50021"/>
        </a:lt2>
        <a:accent1>
          <a:srgbClr val="FF6600"/>
        </a:accent1>
        <a:accent2>
          <a:srgbClr val="CC6600"/>
        </a:accent2>
        <a:accent3>
          <a:srgbClr val="FFD9AD"/>
        </a:accent3>
        <a:accent4>
          <a:srgbClr val="DADADA"/>
        </a:accent4>
        <a:accent5>
          <a:srgbClr val="FFB8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44758</TotalTime>
  <Words>1063</Words>
  <Application>Microsoft Office PowerPoint</Application>
  <PresentationFormat>如螢幕大小 (4:3)</PresentationFormat>
  <Paragraphs>50</Paragraphs>
  <Slides>14</Slides>
  <Notes>13</Notes>
  <HiddenSlides>0</HiddenSlides>
  <MMClips>0</MMClips>
  <ScaleCrop>false</ScaleCrop>
  <HeadingPairs>
    <vt:vector size="4" baseType="variant">
      <vt:variant>
        <vt:lpstr>佈景主題</vt:lpstr>
      </vt:variant>
      <vt:variant>
        <vt:i4>2</vt:i4>
      </vt:variant>
      <vt:variant>
        <vt:lpstr>投影片標題</vt:lpstr>
      </vt:variant>
      <vt:variant>
        <vt:i4>14</vt:i4>
      </vt:variant>
    </vt:vector>
  </HeadingPairs>
  <TitlesOfParts>
    <vt:vector size="16" baseType="lpstr">
      <vt:lpstr>Ocean</vt:lpstr>
      <vt:lpstr>Default Design</vt:lpstr>
      <vt:lpstr>投影片 1</vt:lpstr>
      <vt:lpstr>投影片 2</vt:lpstr>
      <vt:lpstr>投影片 3</vt:lpstr>
      <vt:lpstr>投影片 4</vt:lpstr>
      <vt:lpstr>主耶穌就是那初熟節的搖祭</vt:lpstr>
      <vt:lpstr>投影片 6</vt:lpstr>
      <vt:lpstr>投影片 7</vt:lpstr>
      <vt:lpstr>投影片 8</vt:lpstr>
      <vt:lpstr>投影片 9</vt:lpstr>
      <vt:lpstr>投影片 10</vt:lpstr>
      <vt:lpstr>結語1</vt:lpstr>
      <vt:lpstr>結語2</vt:lpstr>
      <vt:lpstr>應用</vt:lpstr>
      <vt:lpstr>投影片 14</vt:lpstr>
    </vt:vector>
  </TitlesOfParts>
  <Company>Kingdom of God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Laptop</dc:creator>
  <cp:lastModifiedBy>Allen Liu</cp:lastModifiedBy>
  <cp:revision>281</cp:revision>
  <dcterms:created xsi:type="dcterms:W3CDTF">2008-10-16T00:41:50Z</dcterms:created>
  <dcterms:modified xsi:type="dcterms:W3CDTF">2024-03-31T15:13:51Z</dcterms:modified>
</cp:coreProperties>
</file>